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5" r:id="rId7"/>
    <p:sldId id="266" r:id="rId8"/>
    <p:sldId id="258" r:id="rId9"/>
    <p:sldId id="259" r:id="rId10"/>
    <p:sldId id="260" r:id="rId11"/>
    <p:sldId id="264" r:id="rId12"/>
    <p:sldId id="268" r:id="rId13"/>
    <p:sldId id="262" r:id="rId14"/>
    <p:sldId id="276" r:id="rId15"/>
    <p:sldId id="263" r:id="rId16"/>
    <p:sldId id="267" r:id="rId17"/>
    <p:sldId id="270" r:id="rId18"/>
    <p:sldId id="261" r:id="rId19"/>
    <p:sldId id="271" r:id="rId20"/>
    <p:sldId id="269" r:id="rId21"/>
    <p:sldId id="272" r:id="rId22"/>
    <p:sldId id="274" r:id="rId23"/>
    <p:sldId id="273" r:id="rId24"/>
    <p:sldId id="275" r:id="rId2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3CB6D2-2F46-438F-AE37-2C775A20EDF7}" v="243" dt="2021-11-19T10:58:58.2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66" autoAdjust="0"/>
    <p:restoredTop sz="94660"/>
  </p:normalViewPr>
  <p:slideViewPr>
    <p:cSldViewPr snapToGrid="0">
      <p:cViewPr varScale="1">
        <p:scale>
          <a:sx n="75" d="100"/>
          <a:sy n="75" d="100"/>
        </p:scale>
        <p:origin x="219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41537-2571-4779-A487-5E42D1307E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CBD9EE5-DD9D-4724-8905-CEEB1352BA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20DCFC-5B26-4306-A5A7-04A4E6349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88B72-CA13-414A-AAFF-A5E81E44FE16}" type="datetimeFigureOut">
              <a:rPr lang="es-ES" smtClean="0"/>
              <a:t>08/12/2025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712996-EDCB-468B-BC78-D72020113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C70DBD-CC7B-4634-89D1-26DB9FC76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F23E5-3690-4955-8CCC-EE51A962D1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4477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F247B8-455B-40B1-ACAD-3FC82C370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7EBEC28-8EB4-42D5-AF57-239C55ACCC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EC90EF-AAC0-4320-B5B3-F4E30E2DB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88B72-CA13-414A-AAFF-A5E81E44FE16}" type="datetimeFigureOut">
              <a:rPr lang="es-ES" smtClean="0"/>
              <a:t>08/12/2025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75525C-7F96-474A-A4F1-EAD87DC71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A12AD5-E4CE-4902-A25F-32DD50666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F23E5-3690-4955-8CCC-EE51A962D1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2523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35716EB-45B9-41B4-91DF-EF001E9366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12F829-CED6-4A9A-BA8F-080B20A652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7C4AD6-D1BC-45C4-8C94-2A44DC2A5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88B72-CA13-414A-AAFF-A5E81E44FE16}" type="datetimeFigureOut">
              <a:rPr lang="es-ES" smtClean="0"/>
              <a:t>08/12/2025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24B662-C15D-465D-8B12-92532126D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A98A01-F6A4-4D0D-AD23-4D2635E27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F23E5-3690-4955-8CCC-EE51A962D1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5573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C1BB38-8CFE-4DA5-B6D0-1DEB1E770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A9169B-5110-4059-B98B-E56D73A2A3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9BAFAB-A745-40A1-974E-AFF7BA444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88B72-CA13-414A-AAFF-A5E81E44FE16}" type="datetimeFigureOut">
              <a:rPr lang="es-ES" smtClean="0"/>
              <a:t>08/12/2025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E7868B-86C1-42B9-9F42-9DCB87B61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892058-0AC3-410F-97C0-398CF2831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F23E5-3690-4955-8CCC-EE51A962D1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195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C69C0F-367A-4F35-8F8A-C3BBD1304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318952-6861-4D81-AA86-5B09063D5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A29B12-1C64-4A99-B2D2-3DB8FB97E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88B72-CA13-414A-AAFF-A5E81E44FE16}" type="datetimeFigureOut">
              <a:rPr lang="es-ES" smtClean="0"/>
              <a:t>08/12/2025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DE541F-DA77-4A59-95B1-95E064848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2A7968-C55E-4AF7-B956-865164CE8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F23E5-3690-4955-8CCC-EE51A962D1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9034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BF33A5-6898-4C10-ADDD-A66A210D2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159F28-66A3-4BB0-9147-D42D7A895E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CBE38AF-80D2-4DE8-A1DF-3F20C0B08E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796C060-5DB3-4D1F-B3E0-1146D322D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88B72-CA13-414A-AAFF-A5E81E44FE16}" type="datetimeFigureOut">
              <a:rPr lang="es-ES" smtClean="0"/>
              <a:t>08/12/2025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E5EBB05-B22A-4791-8A1A-B21F38A69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BFC43B4-ABA7-4F6E-BA86-921900501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F23E5-3690-4955-8CCC-EE51A962D1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799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617882-E795-45E6-B0B5-C9093C6E0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0D429B8-F5A7-4CA4-97FF-C582F0D56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5C72CE7-63C0-4F6C-A964-B90AB67917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9A97A37-3B89-4B01-8920-1143B56F3D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D88C548-A788-4F6F-8A77-1B006ADFC3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E66D1A2-EE49-439B-AFBD-DE03AC1C4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88B72-CA13-414A-AAFF-A5E81E44FE16}" type="datetimeFigureOut">
              <a:rPr lang="es-ES" smtClean="0"/>
              <a:t>08/12/2025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67591A8-BA23-41A2-8A38-3A2B51828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9F20573-1B3F-4FEA-9FB1-3989EA9AF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F23E5-3690-4955-8CCC-EE51A962D1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8386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22BF08-0E93-4640-BA66-E715833B8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F9DE12A-F250-43FC-B3FC-FC660A1AF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88B72-CA13-414A-AAFF-A5E81E44FE16}" type="datetimeFigureOut">
              <a:rPr lang="es-ES" smtClean="0"/>
              <a:t>08/12/2025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8493F25-CA6A-4B9B-A95A-C784A90C5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FB3E462-3748-497C-B6A4-49C2B1ADD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F23E5-3690-4955-8CCC-EE51A962D1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90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7A4F8C9-690E-4C7A-A76D-2ECD7BB2A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88B72-CA13-414A-AAFF-A5E81E44FE16}" type="datetimeFigureOut">
              <a:rPr lang="es-ES" smtClean="0"/>
              <a:t>08/12/2025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3E56F0A-6311-4CB2-9028-1D26E64FA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4C4E159-BB2B-4AE6-82CE-285D37C08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F23E5-3690-4955-8CCC-EE51A962D1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3273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789395-C573-410A-B377-42D2211C5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FE50B-15FF-4E1D-9A0F-09AFD482F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1151C13-0D6B-483E-8D86-89725207B9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B64F52D-B157-46A5-BE43-8EDD4F996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88B72-CA13-414A-AAFF-A5E81E44FE16}" type="datetimeFigureOut">
              <a:rPr lang="es-ES" smtClean="0"/>
              <a:t>08/12/2025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D114DDF-7E19-4A35-86EC-6937E66BC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8C46032-5069-4432-9936-488899B9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F23E5-3690-4955-8CCC-EE51A962D1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1823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20F6B4-A4D4-4D21-9320-CEE5C3E9B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63A23DB-0CD7-4320-8EC9-E9D42426CF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D02FF8-F55D-4DAD-9D01-5A88D9AF14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2063FC7-BAF6-4D9F-ADB7-056D89708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88B72-CA13-414A-AAFF-A5E81E44FE16}" type="datetimeFigureOut">
              <a:rPr lang="es-ES" smtClean="0"/>
              <a:t>08/12/2025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957864A-755A-42C6-9EDF-FC7BDC079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D59AC0-BCE1-4125-8A19-1EC3C016C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F23E5-3690-4955-8CCC-EE51A962D1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5636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28C719C-089D-468D-9C70-97E466872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83D729A-E408-4066-AFE7-68A8FCF87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3CB7D5-D2F9-4ADE-B45C-4E7217205C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88B72-CA13-414A-AAFF-A5E81E44FE16}" type="datetimeFigureOut">
              <a:rPr lang="es-ES" smtClean="0"/>
              <a:t>08/12/2025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CEC2D9-56E0-4349-8156-578656B238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B68B19-4550-4FA5-9B3C-5388727B84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F23E5-3690-4955-8CCC-EE51A962D1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7544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7301D2-68E5-4DFC-9B87-DDF152A408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19863"/>
            <a:ext cx="9144000" cy="1658159"/>
          </a:xfrm>
        </p:spPr>
        <p:txBody>
          <a:bodyPr>
            <a:normAutofit/>
          </a:bodyPr>
          <a:lstStyle/>
          <a:p>
            <a:r>
              <a:rPr lang="es-ES" sz="8800" b="1" dirty="0">
                <a:latin typeface="Aharoni" panose="02010803020104030203" pitchFamily="2" charset="-79"/>
                <a:cs typeface="Aharoni" panose="02010803020104030203" pitchFamily="2" charset="-79"/>
              </a:rPr>
              <a:t>LOS ESLÓGANES</a:t>
            </a:r>
          </a:p>
        </p:txBody>
      </p:sp>
      <p:pic>
        <p:nvPicPr>
          <p:cNvPr id="4" name="Imagen 3" descr="Diagrama&#10;&#10;El contenido generado por IA puede ser incorrecto.">
            <a:extLst>
              <a:ext uri="{FF2B5EF4-FFF2-40B4-BE49-F238E27FC236}">
                <a16:creationId xmlns:a16="http://schemas.microsoft.com/office/drawing/2014/main" id="{4A1682F1-1C43-F9D3-2A0B-CB76788B45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5" t="10649" r="29323" b="11852"/>
          <a:stretch>
            <a:fillRect/>
          </a:stretch>
        </p:blipFill>
        <p:spPr>
          <a:xfrm>
            <a:off x="9537700" y="4072068"/>
            <a:ext cx="2425699" cy="2544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282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EAABFAE1-EAEE-4CA4-9894-A0DB33313788}"/>
              </a:ext>
            </a:extLst>
          </p:cNvPr>
          <p:cNvSpPr txBox="1"/>
          <p:nvPr/>
        </p:nvSpPr>
        <p:spPr>
          <a:xfrm>
            <a:off x="1377995" y="583250"/>
            <a:ext cx="84883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“Por que yo lo valgo”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73FB00B-2C0B-44B8-8920-12C134A2CB94}"/>
              </a:ext>
            </a:extLst>
          </p:cNvPr>
          <p:cNvSpPr/>
          <p:nvPr/>
        </p:nvSpPr>
        <p:spPr>
          <a:xfrm>
            <a:off x="114443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800" dirty="0"/>
              <a:t>Es una empresa francesa de cosméticos y belleza, creada en 1909.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88A39AE9-02EA-44DD-8B60-B1CABBC2838B}"/>
              </a:ext>
            </a:extLst>
          </p:cNvPr>
          <p:cNvSpPr/>
          <p:nvPr/>
        </p:nvSpPr>
        <p:spPr>
          <a:xfrm>
            <a:off x="6252231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dirty="0"/>
              <a:t>L’_ _ _ _ _</a:t>
            </a:r>
          </a:p>
        </p:txBody>
      </p:sp>
      <p:pic>
        <p:nvPicPr>
          <p:cNvPr id="13314" name="Picture 2" descr="L'Oréal facturó 930 millones en España antes de la pandemia pero ganó la  mitad | Compañías | Cinco Días">
            <a:extLst>
              <a:ext uri="{FF2B5EF4-FFF2-40B4-BE49-F238E27FC236}">
                <a16:creationId xmlns:a16="http://schemas.microsoft.com/office/drawing/2014/main" id="{B807F198-EE86-43C8-BF16-5114AED820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8735" y="1718452"/>
            <a:ext cx="4801879" cy="2509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D71E41D8-2E45-4A92-BC29-E90752A507F4}"/>
              </a:ext>
            </a:extLst>
          </p:cNvPr>
          <p:cNvSpPr/>
          <p:nvPr/>
        </p:nvSpPr>
        <p:spPr>
          <a:xfrm>
            <a:off x="1144438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¿Qué es?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1C0E8D1-E358-4DAF-9B81-77462C0B87F3}"/>
              </a:ext>
            </a:extLst>
          </p:cNvPr>
          <p:cNvSpPr/>
          <p:nvPr/>
        </p:nvSpPr>
        <p:spPr>
          <a:xfrm>
            <a:off x="6252231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Empieza por:</a:t>
            </a:r>
          </a:p>
        </p:txBody>
      </p:sp>
      <p:pic>
        <p:nvPicPr>
          <p:cNvPr id="2" name="Imagen 1" descr="Diagrama&#10;&#10;El contenido generado por IA puede ser incorrecto.">
            <a:extLst>
              <a:ext uri="{FF2B5EF4-FFF2-40B4-BE49-F238E27FC236}">
                <a16:creationId xmlns:a16="http://schemas.microsoft.com/office/drawing/2014/main" id="{FD2BDBCF-D59C-8854-4E82-2125CDA127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5" t="10649" r="29323" b="11852"/>
          <a:stretch>
            <a:fillRect/>
          </a:stretch>
        </p:blipFill>
        <p:spPr>
          <a:xfrm>
            <a:off x="221818" y="153676"/>
            <a:ext cx="1022781" cy="107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415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9E31DB8-ABA8-4F9C-BE87-6DD5F2CAF73A}"/>
              </a:ext>
            </a:extLst>
          </p:cNvPr>
          <p:cNvSpPr txBox="1"/>
          <p:nvPr/>
        </p:nvSpPr>
        <p:spPr>
          <a:xfrm>
            <a:off x="891681" y="857605"/>
            <a:ext cx="99732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“</a:t>
            </a:r>
            <a:r>
              <a:rPr lang="es-ES" sz="6000" dirty="0" err="1"/>
              <a:t>What</a:t>
            </a:r>
            <a:r>
              <a:rPr lang="es-ES" sz="6000" dirty="0"/>
              <a:t> </a:t>
            </a:r>
            <a:r>
              <a:rPr lang="es-ES" sz="6000" dirty="0" err="1"/>
              <a:t>else</a:t>
            </a:r>
            <a:r>
              <a:rPr lang="es-ES" sz="6000" dirty="0"/>
              <a:t>?”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1919232-CFA8-499E-8EF4-165BF6D3746A}"/>
              </a:ext>
            </a:extLst>
          </p:cNvPr>
          <p:cNvSpPr/>
          <p:nvPr/>
        </p:nvSpPr>
        <p:spPr>
          <a:xfrm>
            <a:off x="114443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dirty="0"/>
              <a:t>Es una marca de café.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83244BC-0ED5-431A-9246-B09DCC57FD40}"/>
              </a:ext>
            </a:extLst>
          </p:cNvPr>
          <p:cNvSpPr/>
          <p:nvPr/>
        </p:nvSpPr>
        <p:spPr>
          <a:xfrm>
            <a:off x="6252231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dirty="0"/>
              <a:t>N_ _ _ _ _ _ _ _</a:t>
            </a:r>
          </a:p>
        </p:txBody>
      </p:sp>
      <p:pic>
        <p:nvPicPr>
          <p:cNvPr id="2050" name="Picture 2" descr="Amazon.com: Nespresso by De'Longhi Máquina Vertuo para café y expreso, con  espumador de leche Aeroccino, metal grafito : Hogar y Cocina">
            <a:extLst>
              <a:ext uri="{FF2B5EF4-FFF2-40B4-BE49-F238E27FC236}">
                <a16:creationId xmlns:a16="http://schemas.microsoft.com/office/drawing/2014/main" id="{9BBF1165-2F7F-4FF1-A495-085B45DCF4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078" y="1854892"/>
            <a:ext cx="3597322" cy="2459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4BF875C9-6176-4CA4-ACDC-C597CEF15F0A}"/>
              </a:ext>
            </a:extLst>
          </p:cNvPr>
          <p:cNvSpPr/>
          <p:nvPr/>
        </p:nvSpPr>
        <p:spPr>
          <a:xfrm>
            <a:off x="1144438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¿Qué es?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EED99E35-B859-4A3C-A1B4-2EB0329A84F6}"/>
              </a:ext>
            </a:extLst>
          </p:cNvPr>
          <p:cNvSpPr/>
          <p:nvPr/>
        </p:nvSpPr>
        <p:spPr>
          <a:xfrm>
            <a:off x="6252231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Empieza por:</a:t>
            </a:r>
          </a:p>
        </p:txBody>
      </p:sp>
      <p:pic>
        <p:nvPicPr>
          <p:cNvPr id="2" name="Imagen 1" descr="Diagrama&#10;&#10;El contenido generado por IA puede ser incorrecto.">
            <a:extLst>
              <a:ext uri="{FF2B5EF4-FFF2-40B4-BE49-F238E27FC236}">
                <a16:creationId xmlns:a16="http://schemas.microsoft.com/office/drawing/2014/main" id="{2108546E-273C-632E-CECA-F3B8A95BC9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5" t="10649" r="29323" b="11852"/>
          <a:stretch>
            <a:fillRect/>
          </a:stretch>
        </p:blipFill>
        <p:spPr>
          <a:xfrm>
            <a:off x="221818" y="153676"/>
            <a:ext cx="1022781" cy="107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420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DCF20466-0947-4181-8C93-0E4042DA05A0}"/>
              </a:ext>
            </a:extLst>
          </p:cNvPr>
          <p:cNvSpPr txBox="1"/>
          <p:nvPr/>
        </p:nvSpPr>
        <p:spPr>
          <a:xfrm>
            <a:off x="1132936" y="828136"/>
            <a:ext cx="86436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“Aquí tú eres el King”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68C55B5-FAA4-4839-BD7D-350DD1FC705A}"/>
              </a:ext>
            </a:extLst>
          </p:cNvPr>
          <p:cNvSpPr/>
          <p:nvPr/>
        </p:nvSpPr>
        <p:spPr>
          <a:xfrm>
            <a:off x="114443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800" dirty="0"/>
              <a:t>Es una cadena de establecimientos de comida rápida estadounidense.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D548130-D8DB-4B17-8367-481CCBCFB676}"/>
              </a:ext>
            </a:extLst>
          </p:cNvPr>
          <p:cNvSpPr/>
          <p:nvPr/>
        </p:nvSpPr>
        <p:spPr>
          <a:xfrm>
            <a:off x="6252231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dirty="0"/>
              <a:t>B_ _ _ _    K_ _ _ _</a:t>
            </a:r>
          </a:p>
        </p:txBody>
      </p:sp>
      <p:pic>
        <p:nvPicPr>
          <p:cNvPr id="11266" name="Picture 2" descr="Burger King Logo - LOGOS de MARCAS">
            <a:extLst>
              <a:ext uri="{FF2B5EF4-FFF2-40B4-BE49-F238E27FC236}">
                <a16:creationId xmlns:a16="http://schemas.microsoft.com/office/drawing/2014/main" id="{4B5E7DB5-C0AF-4094-8185-E2EF72722E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531" y="1956497"/>
            <a:ext cx="4058219" cy="2272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2C016207-5F6F-4BED-9E33-81464EB559DB}"/>
              </a:ext>
            </a:extLst>
          </p:cNvPr>
          <p:cNvSpPr/>
          <p:nvPr/>
        </p:nvSpPr>
        <p:spPr>
          <a:xfrm>
            <a:off x="1144438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¿Qué es?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E8E5540A-F2D5-4411-A837-0E6970E62210}"/>
              </a:ext>
            </a:extLst>
          </p:cNvPr>
          <p:cNvSpPr/>
          <p:nvPr/>
        </p:nvSpPr>
        <p:spPr>
          <a:xfrm>
            <a:off x="6252231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Empieza por:</a:t>
            </a:r>
          </a:p>
        </p:txBody>
      </p:sp>
      <p:pic>
        <p:nvPicPr>
          <p:cNvPr id="2" name="Imagen 1" descr="Diagrama&#10;&#10;El contenido generado por IA puede ser incorrecto.">
            <a:extLst>
              <a:ext uri="{FF2B5EF4-FFF2-40B4-BE49-F238E27FC236}">
                <a16:creationId xmlns:a16="http://schemas.microsoft.com/office/drawing/2014/main" id="{E67F3A7A-AC08-36F8-E901-EE9EBCF03B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5" t="10649" r="29323" b="11852"/>
          <a:stretch>
            <a:fillRect/>
          </a:stretch>
        </p:blipFill>
        <p:spPr>
          <a:xfrm>
            <a:off x="221818" y="153676"/>
            <a:ext cx="1022781" cy="107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184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68067BD-A74D-4A59-A7C3-C89C96577554}"/>
              </a:ext>
            </a:extLst>
          </p:cNvPr>
          <p:cNvSpPr txBox="1"/>
          <p:nvPr/>
        </p:nvSpPr>
        <p:spPr>
          <a:xfrm>
            <a:off x="971909" y="856891"/>
            <a:ext cx="102481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“Destapa la felicidad”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CB8542F-63D7-4477-BFC2-3607E83986BF}"/>
              </a:ext>
            </a:extLst>
          </p:cNvPr>
          <p:cNvSpPr/>
          <p:nvPr/>
        </p:nvSpPr>
        <p:spPr>
          <a:xfrm>
            <a:off x="114443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3600" dirty="0"/>
              <a:t>Es un refresco, creado en 1892. 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CBEA69B-D9CA-43E2-9201-667CBBF3E706}"/>
              </a:ext>
            </a:extLst>
          </p:cNvPr>
          <p:cNvSpPr/>
          <p:nvPr/>
        </p:nvSpPr>
        <p:spPr>
          <a:xfrm>
            <a:off x="6252231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dirty="0"/>
              <a:t>C_ _ _   -   C_ _ _</a:t>
            </a:r>
          </a:p>
        </p:txBody>
      </p:sp>
      <p:pic>
        <p:nvPicPr>
          <p:cNvPr id="2" name="Picture 2" descr="Comprar Coca Cola Botellas 20cl. al mejor precio - En Copa de Balón">
            <a:extLst>
              <a:ext uri="{FF2B5EF4-FFF2-40B4-BE49-F238E27FC236}">
                <a16:creationId xmlns:a16="http://schemas.microsoft.com/office/drawing/2014/main" id="{78C958E8-ACF5-4393-82BB-0AB7C210BD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1660" y="1872554"/>
            <a:ext cx="2057755" cy="2616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E665276C-BB85-4AC1-BBA9-0B6A57792E06}"/>
              </a:ext>
            </a:extLst>
          </p:cNvPr>
          <p:cNvSpPr/>
          <p:nvPr/>
        </p:nvSpPr>
        <p:spPr>
          <a:xfrm>
            <a:off x="1144438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¿Qué es?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C618C5AA-A466-4033-9B63-1809D47052E7}"/>
              </a:ext>
            </a:extLst>
          </p:cNvPr>
          <p:cNvSpPr/>
          <p:nvPr/>
        </p:nvSpPr>
        <p:spPr>
          <a:xfrm>
            <a:off x="6252231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Empieza por:</a:t>
            </a:r>
          </a:p>
        </p:txBody>
      </p:sp>
      <p:pic>
        <p:nvPicPr>
          <p:cNvPr id="3" name="Imagen 2" descr="Diagrama&#10;&#10;El contenido generado por IA puede ser incorrecto.">
            <a:extLst>
              <a:ext uri="{FF2B5EF4-FFF2-40B4-BE49-F238E27FC236}">
                <a16:creationId xmlns:a16="http://schemas.microsoft.com/office/drawing/2014/main" id="{51D2986B-F11F-9F81-AE75-79A0A80C59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5" t="10649" r="29323" b="11852"/>
          <a:stretch>
            <a:fillRect/>
          </a:stretch>
        </p:blipFill>
        <p:spPr>
          <a:xfrm>
            <a:off x="221818" y="153676"/>
            <a:ext cx="1022781" cy="107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549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8A5E338-571A-4E9B-AF7F-043F42062A00}"/>
              </a:ext>
            </a:extLst>
          </p:cNvPr>
          <p:cNvSpPr txBox="1"/>
          <p:nvPr/>
        </p:nvSpPr>
        <p:spPr>
          <a:xfrm>
            <a:off x="851140" y="1092678"/>
            <a:ext cx="105702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“El mayor premio es compartirlo”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E9E7D9B0-2B96-415E-A49D-38F56CE8FDE4}"/>
              </a:ext>
            </a:extLst>
          </p:cNvPr>
          <p:cNvSpPr/>
          <p:nvPr/>
        </p:nvSpPr>
        <p:spPr>
          <a:xfrm>
            <a:off x="114443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800" dirty="0"/>
              <a:t>Es uno de los sorteos más importantes y populares que se celebra.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AF1C1B0-4755-40EA-B08D-BFCF700FB379}"/>
              </a:ext>
            </a:extLst>
          </p:cNvPr>
          <p:cNvSpPr/>
          <p:nvPr/>
        </p:nvSpPr>
        <p:spPr>
          <a:xfrm>
            <a:off x="6252231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dirty="0"/>
              <a:t>L_ _ _ _ _     DE    N_ _ _ _ _ _</a:t>
            </a:r>
          </a:p>
        </p:txBody>
      </p:sp>
      <p:pic>
        <p:nvPicPr>
          <p:cNvPr id="8194" name="Picture 2" descr="Cuánto tiempo tengo para cobrar mi décimo de Lotería de Navidad 2019">
            <a:extLst>
              <a:ext uri="{FF2B5EF4-FFF2-40B4-BE49-F238E27FC236}">
                <a16:creationId xmlns:a16="http://schemas.microsoft.com/office/drawing/2014/main" id="{5A3EFD80-9D8A-4E95-BCAC-11299470D2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1906" y="2108341"/>
            <a:ext cx="3930839" cy="2201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D81AFC41-8E21-49C1-A454-8999B33075A5}"/>
              </a:ext>
            </a:extLst>
          </p:cNvPr>
          <p:cNvSpPr/>
          <p:nvPr/>
        </p:nvSpPr>
        <p:spPr>
          <a:xfrm>
            <a:off x="1144438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¿Qué es?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B2954A0-4CFA-4C83-AF0D-E55CC50CE87F}"/>
              </a:ext>
            </a:extLst>
          </p:cNvPr>
          <p:cNvSpPr/>
          <p:nvPr/>
        </p:nvSpPr>
        <p:spPr>
          <a:xfrm>
            <a:off x="6252231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Empieza por:</a:t>
            </a:r>
          </a:p>
        </p:txBody>
      </p:sp>
      <p:pic>
        <p:nvPicPr>
          <p:cNvPr id="2" name="Imagen 1" descr="Diagrama&#10;&#10;El contenido generado por IA puede ser incorrecto.">
            <a:extLst>
              <a:ext uri="{FF2B5EF4-FFF2-40B4-BE49-F238E27FC236}">
                <a16:creationId xmlns:a16="http://schemas.microsoft.com/office/drawing/2014/main" id="{6F2D46C1-603A-E51C-6302-A9D958DB22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5" t="10649" r="29323" b="11852"/>
          <a:stretch>
            <a:fillRect/>
          </a:stretch>
        </p:blipFill>
        <p:spPr>
          <a:xfrm>
            <a:off x="221818" y="153676"/>
            <a:ext cx="1022781" cy="107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464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1F07EF41-789F-4599-9888-E92F6DBB8BBF}"/>
              </a:ext>
            </a:extLst>
          </p:cNvPr>
          <p:cNvSpPr txBox="1"/>
          <p:nvPr/>
        </p:nvSpPr>
        <p:spPr>
          <a:xfrm>
            <a:off x="0" y="1161690"/>
            <a:ext cx="118987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/>
              <a:t>“Bienvenido a la república independiente de tu casa”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AC3A5EA-02D6-4397-938F-2815798042CD}"/>
              </a:ext>
            </a:extLst>
          </p:cNvPr>
          <p:cNvSpPr/>
          <p:nvPr/>
        </p:nvSpPr>
        <p:spPr>
          <a:xfrm>
            <a:off x="114443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400" dirty="0"/>
              <a:t>Es una corporación multinacional con sede en Suecia dedicada a la fabricación y venta de muebles.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29733562-8996-4E3B-A21F-B7363615CF4D}"/>
              </a:ext>
            </a:extLst>
          </p:cNvPr>
          <p:cNvSpPr/>
          <p:nvPr/>
        </p:nvSpPr>
        <p:spPr>
          <a:xfrm>
            <a:off x="6252231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5400" dirty="0"/>
              <a:t>I_ _ _</a:t>
            </a:r>
          </a:p>
        </p:txBody>
      </p:sp>
      <p:pic>
        <p:nvPicPr>
          <p:cNvPr id="12290" name="Picture 2" descr="18 productos que vale la pena comprar en Ikea y 10 que deberías evitar |  Business Insider España">
            <a:extLst>
              <a:ext uri="{FF2B5EF4-FFF2-40B4-BE49-F238E27FC236}">
                <a16:creationId xmlns:a16="http://schemas.microsoft.com/office/drawing/2014/main" id="{16C59B93-8506-4367-A839-B8DC1071B3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4203" y="1817229"/>
            <a:ext cx="3385285" cy="2535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E3AC1CE0-BA4D-45CD-BFCD-A89E6E532AD0}"/>
              </a:ext>
            </a:extLst>
          </p:cNvPr>
          <p:cNvSpPr/>
          <p:nvPr/>
        </p:nvSpPr>
        <p:spPr>
          <a:xfrm>
            <a:off x="1144438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¿Qué es?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0B77A9B7-258A-4EB3-B3A1-BFF0B5541E72}"/>
              </a:ext>
            </a:extLst>
          </p:cNvPr>
          <p:cNvSpPr/>
          <p:nvPr/>
        </p:nvSpPr>
        <p:spPr>
          <a:xfrm>
            <a:off x="6252231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Empieza por:</a:t>
            </a:r>
          </a:p>
        </p:txBody>
      </p:sp>
      <p:pic>
        <p:nvPicPr>
          <p:cNvPr id="2" name="Imagen 1" descr="Diagrama&#10;&#10;El contenido generado por IA puede ser incorrecto.">
            <a:extLst>
              <a:ext uri="{FF2B5EF4-FFF2-40B4-BE49-F238E27FC236}">
                <a16:creationId xmlns:a16="http://schemas.microsoft.com/office/drawing/2014/main" id="{1E44458E-4C33-0E2F-456B-254B63EA52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5" t="10649" r="29323" b="11852"/>
          <a:stretch>
            <a:fillRect/>
          </a:stretch>
        </p:blipFill>
        <p:spPr>
          <a:xfrm>
            <a:off x="221818" y="153676"/>
            <a:ext cx="1022781" cy="107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048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D86275CB-C355-44F7-B2C3-61E6805F3BAD}"/>
              </a:ext>
            </a:extLst>
          </p:cNvPr>
          <p:cNvSpPr txBox="1"/>
          <p:nvPr/>
        </p:nvSpPr>
        <p:spPr>
          <a:xfrm>
            <a:off x="1268083" y="1012166"/>
            <a:ext cx="94948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“Diversión en un </a:t>
            </a:r>
            <a:r>
              <a:rPr lang="es-ES" sz="6000" dirty="0" err="1"/>
              <a:t>pimpam</a:t>
            </a:r>
            <a:r>
              <a:rPr lang="es-ES" sz="6000" dirty="0"/>
              <a:t>”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FB676116-CA92-4A69-B374-D88B52FCDB8E}"/>
              </a:ext>
            </a:extLst>
          </p:cNvPr>
          <p:cNvSpPr/>
          <p:nvPr/>
        </p:nvSpPr>
        <p:spPr>
          <a:xfrm>
            <a:off x="114443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800" dirty="0"/>
              <a:t>Son una línea de productos de chocolate y son de forma redondeada.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FBBFABF-2D3C-48DD-975D-A1F73D59D715}"/>
              </a:ext>
            </a:extLst>
          </p:cNvPr>
          <p:cNvSpPr/>
          <p:nvPr/>
        </p:nvSpPr>
        <p:spPr>
          <a:xfrm>
            <a:off x="6252231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/>
              <a:t>L_ _ _ _ _ _ _ _</a:t>
            </a:r>
          </a:p>
        </p:txBody>
      </p:sp>
      <p:pic>
        <p:nvPicPr>
          <p:cNvPr id="7170" name="Picture 2" descr="▷ Lacasitos Tubo 20 gr | Envíos 24 horas ✓">
            <a:extLst>
              <a:ext uri="{FF2B5EF4-FFF2-40B4-BE49-F238E27FC236}">
                <a16:creationId xmlns:a16="http://schemas.microsoft.com/office/drawing/2014/main" id="{DC933178-7058-4A56-947D-7439E6600C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648" y="1782170"/>
            <a:ext cx="2581915" cy="2581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F515F38F-BECC-4871-AB17-DAF29F152B88}"/>
              </a:ext>
            </a:extLst>
          </p:cNvPr>
          <p:cNvSpPr/>
          <p:nvPr/>
        </p:nvSpPr>
        <p:spPr>
          <a:xfrm>
            <a:off x="1144438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¿Qué es?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0E0391AE-3868-4C3E-BE6D-51EFE9B53DCD}"/>
              </a:ext>
            </a:extLst>
          </p:cNvPr>
          <p:cNvSpPr/>
          <p:nvPr/>
        </p:nvSpPr>
        <p:spPr>
          <a:xfrm>
            <a:off x="6252231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Empieza por:</a:t>
            </a:r>
          </a:p>
        </p:txBody>
      </p:sp>
      <p:pic>
        <p:nvPicPr>
          <p:cNvPr id="2" name="Imagen 1" descr="Diagrama&#10;&#10;El contenido generado por IA puede ser incorrecto.">
            <a:extLst>
              <a:ext uri="{FF2B5EF4-FFF2-40B4-BE49-F238E27FC236}">
                <a16:creationId xmlns:a16="http://schemas.microsoft.com/office/drawing/2014/main" id="{7E939858-EE9D-AEFC-55B8-DF36953ED9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5" t="10649" r="29323" b="11852"/>
          <a:stretch>
            <a:fillRect/>
          </a:stretch>
        </p:blipFill>
        <p:spPr>
          <a:xfrm>
            <a:off x="221818" y="153676"/>
            <a:ext cx="1022781" cy="107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56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3DEF416-3C47-429B-BAE5-FECB951A8865}"/>
              </a:ext>
            </a:extLst>
          </p:cNvPr>
          <p:cNvSpPr txBox="1"/>
          <p:nvPr/>
        </p:nvSpPr>
        <p:spPr>
          <a:xfrm>
            <a:off x="253042" y="891396"/>
            <a:ext cx="117894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/>
              <a:t>“¿Regenerarse? Empecemos por la cabeza” 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96E2398-851E-481F-89BD-53DDF53A6919}"/>
              </a:ext>
            </a:extLst>
          </p:cNvPr>
          <p:cNvSpPr/>
          <p:nvPr/>
        </p:nvSpPr>
        <p:spPr>
          <a:xfrm>
            <a:off x="114443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3600" dirty="0"/>
              <a:t>Es un champú que ayuda a combatir la caspa.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6D90F3BD-78E8-4EAA-A616-08EB46C899CE}"/>
              </a:ext>
            </a:extLst>
          </p:cNvPr>
          <p:cNvSpPr/>
          <p:nvPr/>
        </p:nvSpPr>
        <p:spPr>
          <a:xfrm>
            <a:off x="6252231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6000" dirty="0"/>
              <a:t>H _ _ </a:t>
            </a:r>
          </a:p>
        </p:txBody>
      </p:sp>
      <p:pic>
        <p:nvPicPr>
          <p:cNvPr id="9218" name="Picture 2" descr="CHAMPU CLASSIC H&amp;S">
            <a:extLst>
              <a:ext uri="{FF2B5EF4-FFF2-40B4-BE49-F238E27FC236}">
                <a16:creationId xmlns:a16="http://schemas.microsoft.com/office/drawing/2014/main" id="{23516727-F82E-48EB-8DDF-260E8702B9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3989" y="1722393"/>
            <a:ext cx="2732972" cy="2732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33732277-C8A9-4F29-8ED8-83F83570E0F7}"/>
              </a:ext>
            </a:extLst>
          </p:cNvPr>
          <p:cNvSpPr/>
          <p:nvPr/>
        </p:nvSpPr>
        <p:spPr>
          <a:xfrm>
            <a:off x="1144438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¿Qué es?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E0463C0-07A7-4915-B2C0-BA34CD71A205}"/>
              </a:ext>
            </a:extLst>
          </p:cNvPr>
          <p:cNvSpPr/>
          <p:nvPr/>
        </p:nvSpPr>
        <p:spPr>
          <a:xfrm>
            <a:off x="6252231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Empieza por:</a:t>
            </a:r>
          </a:p>
        </p:txBody>
      </p:sp>
      <p:pic>
        <p:nvPicPr>
          <p:cNvPr id="2" name="Imagen 1" descr="Diagrama&#10;&#10;El contenido generado por IA puede ser incorrecto.">
            <a:extLst>
              <a:ext uri="{FF2B5EF4-FFF2-40B4-BE49-F238E27FC236}">
                <a16:creationId xmlns:a16="http://schemas.microsoft.com/office/drawing/2014/main" id="{A84450F8-A540-D0F5-B43E-9AA6ED21A0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5" t="10649" r="29323" b="11852"/>
          <a:stretch>
            <a:fillRect/>
          </a:stretch>
        </p:blipFill>
        <p:spPr>
          <a:xfrm>
            <a:off x="221818" y="153676"/>
            <a:ext cx="1022781" cy="107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40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A486AE2B-FDC7-4B91-8C0F-E6676A3F6AB9}"/>
              </a:ext>
            </a:extLst>
          </p:cNvPr>
          <p:cNvSpPr txBox="1"/>
          <p:nvPr/>
        </p:nvSpPr>
        <p:spPr>
          <a:xfrm>
            <a:off x="1190445" y="713117"/>
            <a:ext cx="98801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“Exageradamente buena”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8E693BC-4210-4B74-BC16-B18A7E2E48E9}"/>
              </a:ext>
            </a:extLst>
          </p:cNvPr>
          <p:cNvSpPr/>
          <p:nvPr/>
        </p:nvSpPr>
        <p:spPr>
          <a:xfrm>
            <a:off x="114443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dirty="0"/>
              <a:t>Es una cerveza.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8691B82-189F-4871-ABC9-82C112CFBDA7}"/>
              </a:ext>
            </a:extLst>
          </p:cNvPr>
          <p:cNvSpPr/>
          <p:nvPr/>
        </p:nvSpPr>
        <p:spPr>
          <a:xfrm>
            <a:off x="6252231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dirty="0"/>
              <a:t>E_ _ _ _ _ _    G_ _ _ _ _ _</a:t>
            </a:r>
          </a:p>
        </p:txBody>
      </p:sp>
      <p:pic>
        <p:nvPicPr>
          <p:cNvPr id="6146" name="Picture 2" descr="Comprar Cerveza Estrella Galicia Pack (6 x 25cl) en ulabox.com">
            <a:extLst>
              <a:ext uri="{FF2B5EF4-FFF2-40B4-BE49-F238E27FC236}">
                <a16:creationId xmlns:a16="http://schemas.microsoft.com/office/drawing/2014/main" id="{C930841B-58FA-4F40-8823-4180E960EA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1843" y="1728780"/>
            <a:ext cx="2083219" cy="2624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8365EBF5-A752-48A0-A940-2E4476429183}"/>
              </a:ext>
            </a:extLst>
          </p:cNvPr>
          <p:cNvSpPr/>
          <p:nvPr/>
        </p:nvSpPr>
        <p:spPr>
          <a:xfrm>
            <a:off x="1144438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¿Qué es?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575EA68F-0D22-45BA-9E06-C78D07F2BEA3}"/>
              </a:ext>
            </a:extLst>
          </p:cNvPr>
          <p:cNvSpPr/>
          <p:nvPr/>
        </p:nvSpPr>
        <p:spPr>
          <a:xfrm>
            <a:off x="6252231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Empieza por:</a:t>
            </a:r>
          </a:p>
        </p:txBody>
      </p:sp>
      <p:pic>
        <p:nvPicPr>
          <p:cNvPr id="2" name="Imagen 1" descr="Diagrama&#10;&#10;El contenido generado por IA puede ser incorrecto.">
            <a:extLst>
              <a:ext uri="{FF2B5EF4-FFF2-40B4-BE49-F238E27FC236}">
                <a16:creationId xmlns:a16="http://schemas.microsoft.com/office/drawing/2014/main" id="{44EDA31F-FB1F-6F13-A538-4BC142FA82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5" t="10649" r="29323" b="11852"/>
          <a:stretch>
            <a:fillRect/>
          </a:stretch>
        </p:blipFill>
        <p:spPr>
          <a:xfrm>
            <a:off x="221818" y="153676"/>
            <a:ext cx="1022781" cy="107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017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C824544-003A-4115-9A20-6F945A129A32}"/>
              </a:ext>
            </a:extLst>
          </p:cNvPr>
          <p:cNvSpPr txBox="1"/>
          <p:nvPr/>
        </p:nvSpPr>
        <p:spPr>
          <a:xfrm>
            <a:off x="902898" y="753374"/>
            <a:ext cx="103747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“Cuando la necesites, está”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AA338D2C-A4F7-4769-81D8-BFDEA6415B86}"/>
              </a:ext>
            </a:extLst>
          </p:cNvPr>
          <p:cNvSpPr/>
          <p:nvPr/>
        </p:nvSpPr>
        <p:spPr>
          <a:xfrm>
            <a:off x="114443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400" dirty="0"/>
              <a:t>Es una empresa de alimentación española fundada en 1976, caracterizada por las pizzas tradicionales.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F73CE93-442D-4426-A900-B425DBE04422}"/>
              </a:ext>
            </a:extLst>
          </p:cNvPr>
          <p:cNvSpPr/>
          <p:nvPr/>
        </p:nvSpPr>
        <p:spPr>
          <a:xfrm>
            <a:off x="6252231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dirty="0"/>
              <a:t>C_ _ _      T_ _ _ _ _ _ _ _ _</a:t>
            </a:r>
          </a:p>
        </p:txBody>
      </p:sp>
      <p:pic>
        <p:nvPicPr>
          <p:cNvPr id="4100" name="Picture 4" descr="Notícies - La masia de Casa Tarradellas 'es trasllada' a Valldoreix">
            <a:extLst>
              <a:ext uri="{FF2B5EF4-FFF2-40B4-BE49-F238E27FC236}">
                <a16:creationId xmlns:a16="http://schemas.microsoft.com/office/drawing/2014/main" id="{8C23AA9F-8E34-49CB-B161-9376B03C1A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9362" y="1769037"/>
            <a:ext cx="4590481" cy="2570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A2279964-D9C6-4A63-8273-8A69CA603416}"/>
              </a:ext>
            </a:extLst>
          </p:cNvPr>
          <p:cNvSpPr/>
          <p:nvPr/>
        </p:nvSpPr>
        <p:spPr>
          <a:xfrm>
            <a:off x="1144438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¿Qué es?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480A005-1CED-40AC-BEC3-8627ECE41EA8}"/>
              </a:ext>
            </a:extLst>
          </p:cNvPr>
          <p:cNvSpPr/>
          <p:nvPr/>
        </p:nvSpPr>
        <p:spPr>
          <a:xfrm>
            <a:off x="6252231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Empieza por:</a:t>
            </a:r>
          </a:p>
        </p:txBody>
      </p:sp>
      <p:pic>
        <p:nvPicPr>
          <p:cNvPr id="2" name="Imagen 1" descr="Diagrama&#10;&#10;El contenido generado por IA puede ser incorrecto.">
            <a:extLst>
              <a:ext uri="{FF2B5EF4-FFF2-40B4-BE49-F238E27FC236}">
                <a16:creationId xmlns:a16="http://schemas.microsoft.com/office/drawing/2014/main" id="{7903226A-953C-CF04-02BB-2D07A5F2D6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5" t="10649" r="29323" b="11852"/>
          <a:stretch>
            <a:fillRect/>
          </a:stretch>
        </p:blipFill>
        <p:spPr>
          <a:xfrm>
            <a:off x="221818" y="153676"/>
            <a:ext cx="1022781" cy="107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339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536E70D-E2A5-433F-BBCB-C959BCB5CD37}"/>
              </a:ext>
            </a:extLst>
          </p:cNvPr>
          <p:cNvSpPr txBox="1"/>
          <p:nvPr/>
        </p:nvSpPr>
        <p:spPr>
          <a:xfrm>
            <a:off x="1938067" y="2042857"/>
            <a:ext cx="79305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atin typeface="REBOTO sloab"/>
              </a:rPr>
              <a:t>“No te abandona” 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3D046FF-091E-4E26-A97A-A5C62ACE4F1F}"/>
              </a:ext>
            </a:extLst>
          </p:cNvPr>
          <p:cNvSpPr/>
          <p:nvPr/>
        </p:nvSpPr>
        <p:spPr>
          <a:xfrm>
            <a:off x="931438" y="448112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800" dirty="0"/>
              <a:t>Es una marca de desodorantes fundada en Australia en 1928.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BF70369-0118-49AD-9B51-41AE6868D1F9}"/>
              </a:ext>
            </a:extLst>
          </p:cNvPr>
          <p:cNvSpPr/>
          <p:nvPr/>
        </p:nvSpPr>
        <p:spPr>
          <a:xfrm>
            <a:off x="5962531" y="448112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5400" dirty="0"/>
              <a:t>R _ _ _ _ _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1EFF6B2D-B79B-4BC5-99EB-12B95AC1D78D}"/>
              </a:ext>
            </a:extLst>
          </p:cNvPr>
          <p:cNvSpPr/>
          <p:nvPr/>
        </p:nvSpPr>
        <p:spPr>
          <a:xfrm>
            <a:off x="931438" y="448112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¿Qué es?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60EC359-3022-4B2A-A5B6-DC24470CEA47}"/>
              </a:ext>
            </a:extLst>
          </p:cNvPr>
          <p:cNvSpPr/>
          <p:nvPr/>
        </p:nvSpPr>
        <p:spPr>
          <a:xfrm>
            <a:off x="5962531" y="448112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Empieza por:</a:t>
            </a:r>
          </a:p>
        </p:txBody>
      </p:sp>
      <p:pic>
        <p:nvPicPr>
          <p:cNvPr id="1026" name="Picture 2" descr="Rexona Desodorante Antitranspirante Aqua 200ml : Amazon.es: Belleza">
            <a:extLst>
              <a:ext uri="{FF2B5EF4-FFF2-40B4-BE49-F238E27FC236}">
                <a16:creationId xmlns:a16="http://schemas.microsoft.com/office/drawing/2014/main" id="{D7F494ED-4873-4AAD-9280-979CE33A4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1634" y="0"/>
            <a:ext cx="2754691" cy="4344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Diagrama&#10;&#10;El contenido generado por IA puede ser incorrecto.">
            <a:extLst>
              <a:ext uri="{FF2B5EF4-FFF2-40B4-BE49-F238E27FC236}">
                <a16:creationId xmlns:a16="http://schemas.microsoft.com/office/drawing/2014/main" id="{5F14039B-08B7-CC11-61E5-CF756093BC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5" t="10649" r="29323" b="11852"/>
          <a:stretch>
            <a:fillRect/>
          </a:stretch>
        </p:blipFill>
        <p:spPr>
          <a:xfrm>
            <a:off x="221818" y="153676"/>
            <a:ext cx="1022781" cy="107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63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D7F29E3C-E0CA-4C76-95A1-3E39ECBBAE89}"/>
              </a:ext>
            </a:extLst>
          </p:cNvPr>
          <p:cNvSpPr txBox="1"/>
          <p:nvPr/>
        </p:nvSpPr>
        <p:spPr>
          <a:xfrm>
            <a:off x="123645" y="918401"/>
            <a:ext cx="119447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“Lo natural te sabe mucho mejor”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A543905E-87AE-4AB5-879A-CF23D2B92450}"/>
              </a:ext>
            </a:extLst>
          </p:cNvPr>
          <p:cNvSpPr/>
          <p:nvPr/>
        </p:nvSpPr>
        <p:spPr>
          <a:xfrm>
            <a:off x="114443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/>
              <a:t>Es una leche.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CB0F6D1-4A45-4285-BC23-991080216C85}"/>
              </a:ext>
            </a:extLst>
          </p:cNvPr>
          <p:cNvSpPr/>
          <p:nvPr/>
        </p:nvSpPr>
        <p:spPr>
          <a:xfrm>
            <a:off x="6252231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dirty="0"/>
              <a:t>L_ _ _ _    A_ _ _ _ _ _ _ _</a:t>
            </a:r>
          </a:p>
        </p:txBody>
      </p:sp>
      <p:pic>
        <p:nvPicPr>
          <p:cNvPr id="5122" name="Picture 2" descr="Leche semidesnatada Central Lechera Asturiana botella 1,5 l. | Carrefour  Supermercado compra online">
            <a:extLst>
              <a:ext uri="{FF2B5EF4-FFF2-40B4-BE49-F238E27FC236}">
                <a16:creationId xmlns:a16="http://schemas.microsoft.com/office/drawing/2014/main" id="{464BF37D-8A5B-4E8B-BCBF-81EE604E6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539" y="1883986"/>
            <a:ext cx="2537354" cy="2537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A3667F43-1A81-4878-A2BE-09BB9A2C2B10}"/>
              </a:ext>
            </a:extLst>
          </p:cNvPr>
          <p:cNvSpPr/>
          <p:nvPr/>
        </p:nvSpPr>
        <p:spPr>
          <a:xfrm>
            <a:off x="1144438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¿Qué es?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7A852C8-E6CD-49CB-A3EF-95B793ECBD31}"/>
              </a:ext>
            </a:extLst>
          </p:cNvPr>
          <p:cNvSpPr/>
          <p:nvPr/>
        </p:nvSpPr>
        <p:spPr>
          <a:xfrm>
            <a:off x="6252231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Empieza por:</a:t>
            </a:r>
          </a:p>
        </p:txBody>
      </p:sp>
      <p:pic>
        <p:nvPicPr>
          <p:cNvPr id="2" name="Imagen 1" descr="Diagrama&#10;&#10;El contenido generado por IA puede ser incorrecto.">
            <a:extLst>
              <a:ext uri="{FF2B5EF4-FFF2-40B4-BE49-F238E27FC236}">
                <a16:creationId xmlns:a16="http://schemas.microsoft.com/office/drawing/2014/main" id="{0A5E1D7F-B37C-3926-155C-C01D21EB14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5" t="10649" r="29323" b="11852"/>
          <a:stretch>
            <a:fillRect/>
          </a:stretch>
        </p:blipFill>
        <p:spPr>
          <a:xfrm>
            <a:off x="221819" y="153677"/>
            <a:ext cx="828198" cy="868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41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39DD4044-D318-4428-B4E0-8568D4702704}"/>
              </a:ext>
            </a:extLst>
          </p:cNvPr>
          <p:cNvSpPr txBox="1"/>
          <p:nvPr/>
        </p:nvSpPr>
        <p:spPr>
          <a:xfrm>
            <a:off x="146719" y="689371"/>
            <a:ext cx="118985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“Bueno, inteligente y al mejor precio”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64C025D-4C9C-4D2C-AAD1-6045FFEC1D7E}"/>
              </a:ext>
            </a:extLst>
          </p:cNvPr>
          <p:cNvSpPr/>
          <p:nvPr/>
        </p:nvSpPr>
        <p:spPr>
          <a:xfrm>
            <a:off x="114443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3600" dirty="0"/>
              <a:t>Es un supermercado de origen alemán.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363F80F-E63A-4E42-9835-339DA07E50AA}"/>
              </a:ext>
            </a:extLst>
          </p:cNvPr>
          <p:cNvSpPr/>
          <p:nvPr/>
        </p:nvSpPr>
        <p:spPr>
          <a:xfrm>
            <a:off x="6252231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dirty="0"/>
              <a:t>L_ _ _</a:t>
            </a:r>
          </a:p>
        </p:txBody>
      </p:sp>
      <p:pic>
        <p:nvPicPr>
          <p:cNvPr id="3074" name="Picture 2" descr="lidl - Valencia Plaza">
            <a:extLst>
              <a:ext uri="{FF2B5EF4-FFF2-40B4-BE49-F238E27FC236}">
                <a16:creationId xmlns:a16="http://schemas.microsoft.com/office/drawing/2014/main" id="{877A8CDC-BA69-475C-90A5-4BB5ECF0D6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599" y="1884627"/>
            <a:ext cx="5412800" cy="2344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328E96FC-9019-4AC5-8898-CC10B4E18389}"/>
              </a:ext>
            </a:extLst>
          </p:cNvPr>
          <p:cNvSpPr/>
          <p:nvPr/>
        </p:nvSpPr>
        <p:spPr>
          <a:xfrm>
            <a:off x="1144438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¿Qué es?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C21A37F8-6F49-4859-AFB4-5DFDBE8BC801}"/>
              </a:ext>
            </a:extLst>
          </p:cNvPr>
          <p:cNvSpPr/>
          <p:nvPr/>
        </p:nvSpPr>
        <p:spPr>
          <a:xfrm>
            <a:off x="6252231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Empieza por:</a:t>
            </a:r>
          </a:p>
        </p:txBody>
      </p:sp>
      <p:pic>
        <p:nvPicPr>
          <p:cNvPr id="2" name="Imagen 1" descr="Diagrama&#10;&#10;El contenido generado por IA puede ser incorrecto.">
            <a:extLst>
              <a:ext uri="{FF2B5EF4-FFF2-40B4-BE49-F238E27FC236}">
                <a16:creationId xmlns:a16="http://schemas.microsoft.com/office/drawing/2014/main" id="{5D6A3B38-D07D-0441-A12F-6EDFDCE29E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5" t="10649" r="29323" b="11852"/>
          <a:stretch>
            <a:fillRect/>
          </a:stretch>
        </p:blipFill>
        <p:spPr>
          <a:xfrm>
            <a:off x="221819" y="153676"/>
            <a:ext cx="510734" cy="535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95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538E642-52BD-4D55-8FD0-621763D3A8CD}"/>
              </a:ext>
            </a:extLst>
          </p:cNvPr>
          <p:cNvSpPr txBox="1"/>
          <p:nvPr/>
        </p:nvSpPr>
        <p:spPr>
          <a:xfrm>
            <a:off x="1144438" y="753374"/>
            <a:ext cx="93682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“¿Te gusta conducir?”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36FD2B49-48CD-4CD7-BA57-FFD358E9EAA3}"/>
              </a:ext>
            </a:extLst>
          </p:cNvPr>
          <p:cNvSpPr/>
          <p:nvPr/>
        </p:nvSpPr>
        <p:spPr>
          <a:xfrm>
            <a:off x="114443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400" dirty="0"/>
              <a:t>Es un fabricante alemán de automóviles y motocicletas de alta gama y lujo, cuya sede se encuentra en Múnich.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1F0FB1F3-DB2E-46CB-9A14-F835CB4CD72C}"/>
              </a:ext>
            </a:extLst>
          </p:cNvPr>
          <p:cNvSpPr/>
          <p:nvPr/>
        </p:nvSpPr>
        <p:spPr>
          <a:xfrm>
            <a:off x="674249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6000" dirty="0"/>
              <a:t>B_ _ </a:t>
            </a:r>
          </a:p>
        </p:txBody>
      </p:sp>
      <p:pic>
        <p:nvPicPr>
          <p:cNvPr id="20482" name="Picture 2" descr="BMW Logo - PNG y Vector">
            <a:extLst>
              <a:ext uri="{FF2B5EF4-FFF2-40B4-BE49-F238E27FC236}">
                <a16:creationId xmlns:a16="http://schemas.microsoft.com/office/drawing/2014/main" id="{FF94936F-6C24-46E3-A487-7F8FE5F00A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9373" y="1893414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CDEA2E9C-38A8-429D-BD73-6163176E9FF0}"/>
              </a:ext>
            </a:extLst>
          </p:cNvPr>
          <p:cNvSpPr/>
          <p:nvPr/>
        </p:nvSpPr>
        <p:spPr>
          <a:xfrm>
            <a:off x="114443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¿Qué es?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8FFF2271-A017-436E-8E59-89DFF622FB3F}"/>
              </a:ext>
            </a:extLst>
          </p:cNvPr>
          <p:cNvSpPr/>
          <p:nvPr/>
        </p:nvSpPr>
        <p:spPr>
          <a:xfrm>
            <a:off x="674249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Empieza por:</a:t>
            </a:r>
          </a:p>
        </p:txBody>
      </p:sp>
      <p:pic>
        <p:nvPicPr>
          <p:cNvPr id="5" name="Imagen 4" descr="Diagrama&#10;&#10;El contenido generado por IA puede ser incorrecto.">
            <a:extLst>
              <a:ext uri="{FF2B5EF4-FFF2-40B4-BE49-F238E27FC236}">
                <a16:creationId xmlns:a16="http://schemas.microsoft.com/office/drawing/2014/main" id="{D3FED2A0-97AE-5B0D-D8A2-9026C32943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5" t="10649" r="29323" b="11852"/>
          <a:stretch>
            <a:fillRect/>
          </a:stretch>
        </p:blipFill>
        <p:spPr>
          <a:xfrm>
            <a:off x="221818" y="153676"/>
            <a:ext cx="1022781" cy="107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925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1658C9A-76D4-486D-A6FC-652FC6C3F8DA}"/>
              </a:ext>
            </a:extLst>
          </p:cNvPr>
          <p:cNvSpPr txBox="1"/>
          <p:nvPr/>
        </p:nvSpPr>
        <p:spPr>
          <a:xfrm>
            <a:off x="747622" y="736121"/>
            <a:ext cx="106967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“Leche, cacao, avellanas y azúcar”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410807A-D74D-4DE9-B824-82CE334D0600}"/>
              </a:ext>
            </a:extLst>
          </p:cNvPr>
          <p:cNvSpPr/>
          <p:nvPr/>
        </p:nvSpPr>
        <p:spPr>
          <a:xfrm>
            <a:off x="114443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800" dirty="0"/>
              <a:t>Es una crema untable de cacao de origen español. Creada en 1967 por el grupo Starlux. 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08F0E9C-C0AB-456E-849C-773A4AA41D95}"/>
              </a:ext>
            </a:extLst>
          </p:cNvPr>
          <p:cNvSpPr/>
          <p:nvPr/>
        </p:nvSpPr>
        <p:spPr>
          <a:xfrm>
            <a:off x="6584456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dirty="0"/>
              <a:t>N_ _ _ _ _ _</a:t>
            </a:r>
          </a:p>
        </p:txBody>
      </p:sp>
      <p:pic>
        <p:nvPicPr>
          <p:cNvPr id="19458" name="Picture 2" descr="Comprar Crema cacao original nocilla 3 en Supermercados MAS Online">
            <a:extLst>
              <a:ext uri="{FF2B5EF4-FFF2-40B4-BE49-F238E27FC236}">
                <a16:creationId xmlns:a16="http://schemas.microsoft.com/office/drawing/2014/main" id="{3861C4C6-B9D0-4B6E-BDB8-94DCA1F305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319" y="1646014"/>
            <a:ext cx="2789626" cy="278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21E80321-A324-40D3-860A-5D91046FB168}"/>
              </a:ext>
            </a:extLst>
          </p:cNvPr>
          <p:cNvSpPr/>
          <p:nvPr/>
        </p:nvSpPr>
        <p:spPr>
          <a:xfrm>
            <a:off x="114443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¿Qué es?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3BFE650-DCCD-4154-80B6-1DDB40156E9C}"/>
              </a:ext>
            </a:extLst>
          </p:cNvPr>
          <p:cNvSpPr/>
          <p:nvPr/>
        </p:nvSpPr>
        <p:spPr>
          <a:xfrm>
            <a:off x="6584456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Empieza por:</a:t>
            </a:r>
          </a:p>
        </p:txBody>
      </p:sp>
      <p:pic>
        <p:nvPicPr>
          <p:cNvPr id="2" name="Imagen 1" descr="Diagrama&#10;&#10;El contenido generado por IA puede ser incorrecto.">
            <a:extLst>
              <a:ext uri="{FF2B5EF4-FFF2-40B4-BE49-F238E27FC236}">
                <a16:creationId xmlns:a16="http://schemas.microsoft.com/office/drawing/2014/main" id="{DC7EA52C-38EA-2A92-A12D-B96D176B76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5" t="10649" r="29323" b="11852"/>
          <a:stretch>
            <a:fillRect/>
          </a:stretch>
        </p:blipFill>
        <p:spPr>
          <a:xfrm>
            <a:off x="221819" y="153677"/>
            <a:ext cx="725278" cy="760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880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5A463B7-A38E-44A1-8F51-8FD0984BE8EB}"/>
              </a:ext>
            </a:extLst>
          </p:cNvPr>
          <p:cNvSpPr txBox="1"/>
          <p:nvPr/>
        </p:nvSpPr>
        <p:spPr>
          <a:xfrm>
            <a:off x="304799" y="1224951"/>
            <a:ext cx="1158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dirty="0">
                <a:solidFill>
                  <a:srgbClr val="414447"/>
                </a:solidFill>
              </a:rPr>
              <a:t>“</a:t>
            </a:r>
            <a:r>
              <a:rPr lang="es-ES" sz="5400" b="0" i="0" dirty="0">
                <a:solidFill>
                  <a:srgbClr val="414447"/>
                </a:solidFill>
                <a:effectLst/>
              </a:rPr>
              <a:t>La marca más usada por dentistas”</a:t>
            </a:r>
            <a:endParaRPr lang="es-ES" sz="5400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E840965-5508-490D-B9CF-467BEB599FC9}"/>
              </a:ext>
            </a:extLst>
          </p:cNvPr>
          <p:cNvSpPr/>
          <p:nvPr/>
        </p:nvSpPr>
        <p:spPr>
          <a:xfrm>
            <a:off x="114443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4400" dirty="0"/>
              <a:t>Es una pasta de dientes. 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2DDEE116-3CD0-4DD1-B0A9-1AC79B1E2C22}"/>
              </a:ext>
            </a:extLst>
          </p:cNvPr>
          <p:cNvSpPr/>
          <p:nvPr/>
        </p:nvSpPr>
        <p:spPr>
          <a:xfrm>
            <a:off x="6487904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dirty="0"/>
              <a:t>O_ _ _  -  _ </a:t>
            </a:r>
          </a:p>
        </p:txBody>
      </p:sp>
      <p:pic>
        <p:nvPicPr>
          <p:cNvPr id="18434" name="Picture 2" descr="Pasta Dental Oral-B 100% | Oral-B LATAM">
            <a:extLst>
              <a:ext uri="{FF2B5EF4-FFF2-40B4-BE49-F238E27FC236}">
                <a16:creationId xmlns:a16="http://schemas.microsoft.com/office/drawing/2014/main" id="{7D0E6B93-28E1-49D9-8074-833AB49F72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015" b="38751"/>
          <a:stretch/>
        </p:blipFill>
        <p:spPr bwMode="auto">
          <a:xfrm>
            <a:off x="3440373" y="2444779"/>
            <a:ext cx="5624018" cy="136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B8C4468D-B2F8-4CAB-976F-80351D92924E}"/>
              </a:ext>
            </a:extLst>
          </p:cNvPr>
          <p:cNvSpPr/>
          <p:nvPr/>
        </p:nvSpPr>
        <p:spPr>
          <a:xfrm>
            <a:off x="1144438" y="456057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¿Qué es?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E3B200E-2793-4489-9597-7152D40EF822}"/>
              </a:ext>
            </a:extLst>
          </p:cNvPr>
          <p:cNvSpPr/>
          <p:nvPr/>
        </p:nvSpPr>
        <p:spPr>
          <a:xfrm>
            <a:off x="6487904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Empieza por:</a:t>
            </a:r>
          </a:p>
        </p:txBody>
      </p:sp>
      <p:pic>
        <p:nvPicPr>
          <p:cNvPr id="2" name="Imagen 1" descr="Diagrama&#10;&#10;El contenido generado por IA puede ser incorrecto.">
            <a:extLst>
              <a:ext uri="{FF2B5EF4-FFF2-40B4-BE49-F238E27FC236}">
                <a16:creationId xmlns:a16="http://schemas.microsoft.com/office/drawing/2014/main" id="{245311CC-8136-AC67-06ED-853A18BA29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5" t="10649" r="29323" b="11852"/>
          <a:stretch>
            <a:fillRect/>
          </a:stretch>
        </p:blipFill>
        <p:spPr>
          <a:xfrm>
            <a:off x="221818" y="153676"/>
            <a:ext cx="1022781" cy="107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804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927004A-4A18-4869-9556-D72C07EBD505}"/>
              </a:ext>
            </a:extLst>
          </p:cNvPr>
          <p:cNvSpPr txBox="1"/>
          <p:nvPr/>
        </p:nvSpPr>
        <p:spPr>
          <a:xfrm>
            <a:off x="349305" y="623012"/>
            <a:ext cx="104379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“El secreto está en la masa”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152F084-C7E4-4E20-9D72-91FF7DF7924C}"/>
              </a:ext>
            </a:extLst>
          </p:cNvPr>
          <p:cNvSpPr/>
          <p:nvPr/>
        </p:nvSpPr>
        <p:spPr>
          <a:xfrm>
            <a:off x="114443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800" dirty="0"/>
              <a:t>Es una cadena multinacional de origen español, con presencia en varios países del mundo.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B180434-0056-463A-A970-F556153031DD}"/>
              </a:ext>
            </a:extLst>
          </p:cNvPr>
          <p:cNvSpPr/>
          <p:nvPr/>
        </p:nvSpPr>
        <p:spPr>
          <a:xfrm>
            <a:off x="6252231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/>
              <a:t>T_ _ _ _ _ _ _ _</a:t>
            </a:r>
          </a:p>
        </p:txBody>
      </p:sp>
      <p:pic>
        <p:nvPicPr>
          <p:cNvPr id="17410" name="Picture 2" descr="Telepizza Comida a Domicilio - Aplicaciones en Google Play">
            <a:extLst>
              <a:ext uri="{FF2B5EF4-FFF2-40B4-BE49-F238E27FC236}">
                <a16:creationId xmlns:a16="http://schemas.microsoft.com/office/drawing/2014/main" id="{B881EF51-02CA-4F71-894A-E5B8F423A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756" y="1638675"/>
            <a:ext cx="2804616" cy="280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4C92B1D5-EB9C-4F90-8A19-27AC37D03B7F}"/>
              </a:ext>
            </a:extLst>
          </p:cNvPr>
          <p:cNvSpPr/>
          <p:nvPr/>
        </p:nvSpPr>
        <p:spPr>
          <a:xfrm>
            <a:off x="114443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¿Qué es?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A11AD695-59C4-4ABC-87B4-5DB2EBBEB6A7}"/>
              </a:ext>
            </a:extLst>
          </p:cNvPr>
          <p:cNvSpPr/>
          <p:nvPr/>
        </p:nvSpPr>
        <p:spPr>
          <a:xfrm>
            <a:off x="6268140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Empieza por:</a:t>
            </a:r>
          </a:p>
        </p:txBody>
      </p:sp>
      <p:pic>
        <p:nvPicPr>
          <p:cNvPr id="2" name="Imagen 1" descr="Diagrama&#10;&#10;El contenido generado por IA puede ser incorrecto.">
            <a:extLst>
              <a:ext uri="{FF2B5EF4-FFF2-40B4-BE49-F238E27FC236}">
                <a16:creationId xmlns:a16="http://schemas.microsoft.com/office/drawing/2014/main" id="{47BAF587-CDC2-2641-7190-A9C4FE2914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5" t="10649" r="29323" b="11852"/>
          <a:stretch>
            <a:fillRect/>
          </a:stretch>
        </p:blipFill>
        <p:spPr>
          <a:xfrm>
            <a:off x="221818" y="153676"/>
            <a:ext cx="1022781" cy="107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311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C2B0E85F-F8CB-4BA9-AE5C-9DC9746C86ED}"/>
              </a:ext>
            </a:extLst>
          </p:cNvPr>
          <p:cNvSpPr txBox="1"/>
          <p:nvPr/>
        </p:nvSpPr>
        <p:spPr>
          <a:xfrm>
            <a:off x="721745" y="1257708"/>
            <a:ext cx="9684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“Vuelve a casa por navidad”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792A860-6722-4927-A262-7C671239E847}"/>
              </a:ext>
            </a:extLst>
          </p:cNvPr>
          <p:cNvSpPr/>
          <p:nvPr/>
        </p:nvSpPr>
        <p:spPr>
          <a:xfrm>
            <a:off x="114443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dirty="0"/>
              <a:t>Es un turrón.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449A56E-1A28-48FE-B592-4829B44FAE4C}"/>
              </a:ext>
            </a:extLst>
          </p:cNvPr>
          <p:cNvSpPr/>
          <p:nvPr/>
        </p:nvSpPr>
        <p:spPr>
          <a:xfrm>
            <a:off x="6252231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/>
              <a:t>E_      A_ _ _ _ _ _ _</a:t>
            </a:r>
          </a:p>
        </p:txBody>
      </p:sp>
      <p:pic>
        <p:nvPicPr>
          <p:cNvPr id="16386" name="Picture 2" descr="El Almendro - Turrón Duro - 250 g : Amazon.es: Alimentación y bebidas">
            <a:extLst>
              <a:ext uri="{FF2B5EF4-FFF2-40B4-BE49-F238E27FC236}">
                <a16:creationId xmlns:a16="http://schemas.microsoft.com/office/drawing/2014/main" id="{BC1A04E7-329B-4E32-BA86-6B9886484B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1207" y="2270062"/>
            <a:ext cx="3023050" cy="213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5682BBB6-EC9B-4AFA-910C-EEFDDBD9725C}"/>
              </a:ext>
            </a:extLst>
          </p:cNvPr>
          <p:cNvSpPr/>
          <p:nvPr/>
        </p:nvSpPr>
        <p:spPr>
          <a:xfrm>
            <a:off x="1144438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¿Qué es?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904E64E-1ACE-4089-9DAE-7C010E18C20C}"/>
              </a:ext>
            </a:extLst>
          </p:cNvPr>
          <p:cNvSpPr/>
          <p:nvPr/>
        </p:nvSpPr>
        <p:spPr>
          <a:xfrm>
            <a:off x="6252231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Empieza por:</a:t>
            </a:r>
          </a:p>
        </p:txBody>
      </p:sp>
      <p:pic>
        <p:nvPicPr>
          <p:cNvPr id="2" name="Imagen 1" descr="Diagrama&#10;&#10;El contenido generado por IA puede ser incorrecto.">
            <a:extLst>
              <a:ext uri="{FF2B5EF4-FFF2-40B4-BE49-F238E27FC236}">
                <a16:creationId xmlns:a16="http://schemas.microsoft.com/office/drawing/2014/main" id="{0BEE3473-4E97-FF52-8FD9-849F2F84BC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5" t="10649" r="29323" b="11852"/>
          <a:stretch>
            <a:fillRect/>
          </a:stretch>
        </p:blipFill>
        <p:spPr>
          <a:xfrm>
            <a:off x="221818" y="153676"/>
            <a:ext cx="1022781" cy="107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95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36D591-B04A-4222-8A42-B68247835517}"/>
              </a:ext>
            </a:extLst>
          </p:cNvPr>
          <p:cNvSpPr txBox="1"/>
          <p:nvPr/>
        </p:nvSpPr>
        <p:spPr>
          <a:xfrm>
            <a:off x="2784487" y="992683"/>
            <a:ext cx="76602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“Te da alas”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D747CA94-C695-4421-AFB6-E6EF93EA3EF1}"/>
              </a:ext>
            </a:extLst>
          </p:cNvPr>
          <p:cNvSpPr/>
          <p:nvPr/>
        </p:nvSpPr>
        <p:spPr>
          <a:xfrm>
            <a:off x="114443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4000" dirty="0"/>
              <a:t>Es una bebida energética.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E2DECF7C-89B9-4D70-8ECA-DA7D65B57238}"/>
              </a:ext>
            </a:extLst>
          </p:cNvPr>
          <p:cNvSpPr/>
          <p:nvPr/>
        </p:nvSpPr>
        <p:spPr>
          <a:xfrm>
            <a:off x="674249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dirty="0"/>
              <a:t>R_ _     B_ _ _</a:t>
            </a:r>
          </a:p>
        </p:txBody>
      </p:sp>
      <p:pic>
        <p:nvPicPr>
          <p:cNvPr id="15362" name="Picture 2" descr="Red Bull Bebida Energética - Paquete de 24 x 250 ml - Total: 6000 ml :  Amazon.es: Alimentación y bebidas">
            <a:extLst>
              <a:ext uri="{FF2B5EF4-FFF2-40B4-BE49-F238E27FC236}">
                <a16:creationId xmlns:a16="http://schemas.microsoft.com/office/drawing/2014/main" id="{A01D05A7-7C5A-4395-BC8B-7F38F5DDD3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438" y="774826"/>
            <a:ext cx="3494454" cy="3460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AE60FD2B-DE24-4E65-ACE4-11575E0A2DD5}"/>
              </a:ext>
            </a:extLst>
          </p:cNvPr>
          <p:cNvSpPr/>
          <p:nvPr/>
        </p:nvSpPr>
        <p:spPr>
          <a:xfrm>
            <a:off x="1144438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¿Qué es?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3FF7CC6-793A-4285-9355-D47D6159814C}"/>
              </a:ext>
            </a:extLst>
          </p:cNvPr>
          <p:cNvSpPr/>
          <p:nvPr/>
        </p:nvSpPr>
        <p:spPr>
          <a:xfrm>
            <a:off x="6742498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Empieza por:</a:t>
            </a:r>
          </a:p>
        </p:txBody>
      </p:sp>
      <p:pic>
        <p:nvPicPr>
          <p:cNvPr id="2" name="Imagen 1" descr="Diagrama&#10;&#10;El contenido generado por IA puede ser incorrecto.">
            <a:extLst>
              <a:ext uri="{FF2B5EF4-FFF2-40B4-BE49-F238E27FC236}">
                <a16:creationId xmlns:a16="http://schemas.microsoft.com/office/drawing/2014/main" id="{F85E7ACE-E10E-BA70-56F5-699B4BED40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5" t="10649" r="29323" b="11852"/>
          <a:stretch>
            <a:fillRect/>
          </a:stretch>
        </p:blipFill>
        <p:spPr>
          <a:xfrm>
            <a:off x="221818" y="153676"/>
            <a:ext cx="1022781" cy="107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661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B679BC3D-4497-4865-99B4-A276F9E019DA}"/>
              </a:ext>
            </a:extLst>
          </p:cNvPr>
          <p:cNvSpPr txBox="1"/>
          <p:nvPr/>
        </p:nvSpPr>
        <p:spPr>
          <a:xfrm>
            <a:off x="701615" y="684932"/>
            <a:ext cx="107887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“Yo no soy tonto”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E356B767-7563-4050-945E-B5BF297B2DA4}"/>
              </a:ext>
            </a:extLst>
          </p:cNvPr>
          <p:cNvSpPr/>
          <p:nvPr/>
        </p:nvSpPr>
        <p:spPr>
          <a:xfrm>
            <a:off x="1144438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400" dirty="0"/>
              <a:t>Es una cadena de establecimientos multinacional alemana dedicada a la venta de productos de electrónica.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F7B4462-B0DE-436C-9940-1DA0153FEFA2}"/>
              </a:ext>
            </a:extLst>
          </p:cNvPr>
          <p:cNvSpPr/>
          <p:nvPr/>
        </p:nvSpPr>
        <p:spPr>
          <a:xfrm>
            <a:off x="6252231" y="4587938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dirty="0"/>
              <a:t>M_ _ _ _     M_ _ _ _</a:t>
            </a:r>
          </a:p>
        </p:txBody>
      </p:sp>
      <p:pic>
        <p:nvPicPr>
          <p:cNvPr id="14338" name="Picture 2" descr="MediaMarkt | Finestrelles">
            <a:extLst>
              <a:ext uri="{FF2B5EF4-FFF2-40B4-BE49-F238E27FC236}">
                <a16:creationId xmlns:a16="http://schemas.microsoft.com/office/drawing/2014/main" id="{3FB01111-CDDA-4EA4-96D7-5C4B662DB7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3384" y="1772393"/>
            <a:ext cx="3698544" cy="2461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C5BB1AC2-48FD-4646-8257-93D9DEA186D7}"/>
              </a:ext>
            </a:extLst>
          </p:cNvPr>
          <p:cNvSpPr/>
          <p:nvPr/>
        </p:nvSpPr>
        <p:spPr>
          <a:xfrm>
            <a:off x="1144438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¿Qué es?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C2E25A4-3293-44C4-8EA0-C24218F571A0}"/>
              </a:ext>
            </a:extLst>
          </p:cNvPr>
          <p:cNvSpPr/>
          <p:nvPr/>
        </p:nvSpPr>
        <p:spPr>
          <a:xfrm>
            <a:off x="6252231" y="4584630"/>
            <a:ext cx="4305064" cy="16868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Empieza por:</a:t>
            </a:r>
          </a:p>
        </p:txBody>
      </p:sp>
      <p:pic>
        <p:nvPicPr>
          <p:cNvPr id="2" name="Imagen 1" descr="Diagrama&#10;&#10;El contenido generado por IA puede ser incorrecto.">
            <a:extLst>
              <a:ext uri="{FF2B5EF4-FFF2-40B4-BE49-F238E27FC236}">
                <a16:creationId xmlns:a16="http://schemas.microsoft.com/office/drawing/2014/main" id="{5F202AF5-B830-2F51-BEDC-DF172E3BC3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5" t="10649" r="29323" b="11852"/>
          <a:stretch>
            <a:fillRect/>
          </a:stretch>
        </p:blipFill>
        <p:spPr>
          <a:xfrm>
            <a:off x="221818" y="153676"/>
            <a:ext cx="1022781" cy="107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161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278969FE96F1E48972B4163958FDF9F" ma:contentTypeVersion="12" ma:contentTypeDescription="Crear nuevo documento." ma:contentTypeScope="" ma:versionID="e4780e673512efcb3cb1992930818c97">
  <xsd:schema xmlns:xsd="http://www.w3.org/2001/XMLSchema" xmlns:xs="http://www.w3.org/2001/XMLSchema" xmlns:p="http://schemas.microsoft.com/office/2006/metadata/properties" xmlns:ns3="64942bcf-6256-47fd-82c1-87a2411ecf57" xmlns:ns4="8cb2c3a5-761d-46ca-a7cd-cbb0cc648a24" targetNamespace="http://schemas.microsoft.com/office/2006/metadata/properties" ma:root="true" ma:fieldsID="8e43d23ceea34bd5b8d5f1b498ab9140" ns3:_="" ns4:_="">
    <xsd:import namespace="64942bcf-6256-47fd-82c1-87a2411ecf57"/>
    <xsd:import namespace="8cb2c3a5-761d-46ca-a7cd-cbb0cc648a2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942bcf-6256-47fd-82c1-87a2411ecf5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la sugerencia para comparti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b2c3a5-761d-46ca-a7cd-cbb0cc648a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F831E93-5D98-401F-B439-F97DAF77275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F74419-3044-4298-9D1A-0F33EB92D1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942bcf-6256-47fd-82c1-87a2411ecf57"/>
    <ds:schemaRef ds:uri="8cb2c3a5-761d-46ca-a7cd-cbb0cc648a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3F2E9AD-80FE-435C-8DF5-A5E604698A41}">
  <ds:schemaRefs>
    <ds:schemaRef ds:uri="http://www.w3.org/XML/1998/namespace"/>
    <ds:schemaRef ds:uri="64942bcf-6256-47fd-82c1-87a2411ecf57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8cb2c3a5-761d-46ca-a7cd-cbb0cc648a24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1550</TotalTime>
  <Words>663</Words>
  <Application>Microsoft Office PowerPoint</Application>
  <PresentationFormat>Panorámica</PresentationFormat>
  <Paragraphs>101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7" baseType="lpstr">
      <vt:lpstr>Aharoni</vt:lpstr>
      <vt:lpstr>Arial</vt:lpstr>
      <vt:lpstr>Calibri</vt:lpstr>
      <vt:lpstr>Calibri Light</vt:lpstr>
      <vt:lpstr>REBOTO sloab</vt:lpstr>
      <vt:lpstr>Tema de Office</vt:lpstr>
      <vt:lpstr>LOS ESLÓGANES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ESLÓGANES</dc:title>
  <dc:creator>Universidad</dc:creator>
  <cp:lastModifiedBy>Universidad</cp:lastModifiedBy>
  <cp:revision>4</cp:revision>
  <dcterms:created xsi:type="dcterms:W3CDTF">2021-11-17T20:33:11Z</dcterms:created>
  <dcterms:modified xsi:type="dcterms:W3CDTF">2025-12-08T20:34:25Z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0x0101007278969FE96F1E48972B4163958FDF9F</vt:lpwstr>
  </property>
</Properties>
</file>